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erriweather" panose="00000500000000000000" pitchFamily="2" charset="0"/>
      <p:regular r:id="rId10"/>
    </p:embeddedFont>
    <p:embeddedFont>
      <p:font typeface="Merriweather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xVgQE-2NtTQ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A person in a suit and tie  Description automatically generated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6736" y="2073832"/>
            <a:ext cx="13274529" cy="746109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730329" y="1028700"/>
            <a:ext cx="2192231" cy="552663"/>
          </a:xfrm>
          <a:custGeom>
            <a:avLst/>
            <a:gdLst/>
            <a:ahLst/>
            <a:cxnLst/>
            <a:rect l="l" t="t" r="r" b="b"/>
            <a:pathLst>
              <a:path w="2192231" h="552663">
                <a:moveTo>
                  <a:pt x="0" y="0"/>
                </a:moveTo>
                <a:lnTo>
                  <a:pt x="2192231" y="0"/>
                </a:lnTo>
                <a:lnTo>
                  <a:pt x="2192231" y="552663"/>
                </a:lnTo>
                <a:lnTo>
                  <a:pt x="0" y="5526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329" y="1028700"/>
            <a:ext cx="2192231" cy="552663"/>
          </a:xfrm>
          <a:custGeom>
            <a:avLst/>
            <a:gdLst/>
            <a:ahLst/>
            <a:cxnLst/>
            <a:rect l="l" t="t" r="r" b="b"/>
            <a:pathLst>
              <a:path w="2192231" h="552663">
                <a:moveTo>
                  <a:pt x="0" y="0"/>
                </a:moveTo>
                <a:lnTo>
                  <a:pt x="2192231" y="0"/>
                </a:lnTo>
                <a:lnTo>
                  <a:pt x="2192231" y="552663"/>
                </a:lnTo>
                <a:lnTo>
                  <a:pt x="0" y="552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256774" y="5448149"/>
            <a:ext cx="10031226" cy="4838851"/>
          </a:xfrm>
          <a:custGeom>
            <a:avLst/>
            <a:gdLst/>
            <a:ahLst/>
            <a:cxnLst/>
            <a:rect l="l" t="t" r="r" b="b"/>
            <a:pathLst>
              <a:path w="10031226" h="4838851">
                <a:moveTo>
                  <a:pt x="0" y="0"/>
                </a:moveTo>
                <a:lnTo>
                  <a:pt x="10031226" y="0"/>
                </a:lnTo>
                <a:lnTo>
                  <a:pt x="10031226" y="4838851"/>
                </a:lnTo>
                <a:lnTo>
                  <a:pt x="0" y="4838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835970" y="2403137"/>
            <a:ext cx="14122500" cy="4013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7ADFF4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How MDRT helps you members</a:t>
            </a:r>
          </a:p>
          <a:p>
            <a:pPr algn="l">
              <a:lnSpc>
                <a:spcPts val="6299"/>
              </a:lnSpc>
            </a:pPr>
            <a:endParaRPr lang="en-US" sz="4999" b="1">
              <a:solidFill>
                <a:srgbClr val="7ADFF4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Learn and grow your business</a:t>
            </a: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Expand into new products, services or markets</a:t>
            </a: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Master leadership and business skills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329" y="1028700"/>
            <a:ext cx="2192231" cy="552663"/>
          </a:xfrm>
          <a:custGeom>
            <a:avLst/>
            <a:gdLst/>
            <a:ahLst/>
            <a:cxnLst/>
            <a:rect l="l" t="t" r="r" b="b"/>
            <a:pathLst>
              <a:path w="2192231" h="552663">
                <a:moveTo>
                  <a:pt x="0" y="0"/>
                </a:moveTo>
                <a:lnTo>
                  <a:pt x="2192231" y="0"/>
                </a:lnTo>
                <a:lnTo>
                  <a:pt x="2192231" y="552663"/>
                </a:lnTo>
                <a:lnTo>
                  <a:pt x="0" y="552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256774" y="5448149"/>
            <a:ext cx="10031226" cy="4838851"/>
          </a:xfrm>
          <a:custGeom>
            <a:avLst/>
            <a:gdLst/>
            <a:ahLst/>
            <a:cxnLst/>
            <a:rect l="l" t="t" r="r" b="b"/>
            <a:pathLst>
              <a:path w="10031226" h="4838851">
                <a:moveTo>
                  <a:pt x="0" y="0"/>
                </a:moveTo>
                <a:lnTo>
                  <a:pt x="10031226" y="0"/>
                </a:lnTo>
                <a:lnTo>
                  <a:pt x="10031226" y="4838851"/>
                </a:lnTo>
                <a:lnTo>
                  <a:pt x="0" y="4838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835970" y="2403137"/>
            <a:ext cx="15637966" cy="4013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7ADFF4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How MDRT helps companies</a:t>
            </a:r>
          </a:p>
          <a:p>
            <a:pPr algn="l">
              <a:lnSpc>
                <a:spcPts val="6299"/>
              </a:lnSpc>
            </a:pPr>
            <a:endParaRPr lang="en-US" sz="4999" b="1">
              <a:solidFill>
                <a:srgbClr val="7ADFF4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Boost productivity across your team or organization</a:t>
            </a: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Strengthen retenion by offering a growth path</a:t>
            </a: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 better managers and leaders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329" y="1028700"/>
            <a:ext cx="2192231" cy="552663"/>
          </a:xfrm>
          <a:custGeom>
            <a:avLst/>
            <a:gdLst/>
            <a:ahLst/>
            <a:cxnLst/>
            <a:rect l="l" t="t" r="r" b="b"/>
            <a:pathLst>
              <a:path w="2192231" h="552663">
                <a:moveTo>
                  <a:pt x="0" y="0"/>
                </a:moveTo>
                <a:lnTo>
                  <a:pt x="2192231" y="0"/>
                </a:lnTo>
                <a:lnTo>
                  <a:pt x="2192231" y="552663"/>
                </a:lnTo>
                <a:lnTo>
                  <a:pt x="0" y="552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976112" y="-743204"/>
            <a:ext cx="5708061" cy="5632954"/>
          </a:xfrm>
          <a:custGeom>
            <a:avLst/>
            <a:gdLst/>
            <a:ahLst/>
            <a:cxnLst/>
            <a:rect l="l" t="t" r="r" b="b"/>
            <a:pathLst>
              <a:path w="5708061" h="5632954">
                <a:moveTo>
                  <a:pt x="0" y="0"/>
                </a:moveTo>
                <a:lnTo>
                  <a:pt x="5708060" y="0"/>
                </a:lnTo>
                <a:lnTo>
                  <a:pt x="5708060" y="5632954"/>
                </a:lnTo>
                <a:lnTo>
                  <a:pt x="0" y="563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25017" y="1987548"/>
            <a:ext cx="16962983" cy="7270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7ADFF4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Key stats</a:t>
            </a:r>
          </a:p>
          <a:p>
            <a:pPr algn="l">
              <a:lnSpc>
                <a:spcPts val="6999"/>
              </a:lnSpc>
            </a:pPr>
            <a:endParaRPr lang="en-US" sz="4999" b="1">
              <a:solidFill>
                <a:srgbClr val="7ADFF4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F97E53"/>
                </a:solidFill>
                <a:latin typeface="Merriweather"/>
                <a:ea typeface="Merriweather"/>
                <a:cs typeface="Merriweather"/>
                <a:sym typeface="Merriweather"/>
              </a:rPr>
              <a:t>$168,864</a:t>
            </a: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 median member commission</a:t>
            </a: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F97E53"/>
                </a:solidFill>
                <a:latin typeface="Merriweather"/>
                <a:ea typeface="Merriweather"/>
                <a:cs typeface="Merriweather"/>
                <a:sym typeface="Merriweather"/>
              </a:rPr>
              <a:t>$231,669</a:t>
            </a: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 consecutive-year member commission</a:t>
            </a: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F97E53"/>
                </a:solidFill>
                <a:latin typeface="Merriweather"/>
                <a:ea typeface="Merriweather"/>
                <a:cs typeface="Merriweather"/>
                <a:sym typeface="Merriweather"/>
              </a:rPr>
              <a:t>+27.3%</a:t>
            </a: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 increase in median commission for 1st year members who attended MDRT meeting</a:t>
            </a:r>
          </a:p>
          <a:p>
            <a:pPr marL="971534" lvl="1" indent="-485767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F97E53"/>
                </a:solidFill>
                <a:latin typeface="Merriweather"/>
                <a:ea typeface="Merriweather"/>
                <a:cs typeface="Merriweather"/>
                <a:sym typeface="Merriweather"/>
              </a:rPr>
              <a:t>+17.6%</a:t>
            </a:r>
            <a:r>
              <a:rPr lang="en-US" sz="4499">
                <a:solidFill>
                  <a:srgbClr val="7ADFF4"/>
                </a:solidFill>
                <a:latin typeface="Merriweather"/>
                <a:ea typeface="Merriweather"/>
                <a:cs typeface="Merriweather"/>
                <a:sym typeface="Merriweather"/>
              </a:rPr>
              <a:t> increase in median commission for 1st year members who didn’t attend MDRT meeting</a:t>
            </a:r>
          </a:p>
          <a:p>
            <a:pPr algn="l">
              <a:lnSpc>
                <a:spcPts val="6299"/>
              </a:lnSpc>
            </a:pPr>
            <a:endParaRPr lang="en-US" sz="4499">
              <a:solidFill>
                <a:srgbClr val="7ADFF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A person and person looking at a computer  Description automatically generated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9211" y="9258300"/>
            <a:ext cx="2192231" cy="552663"/>
          </a:xfrm>
          <a:custGeom>
            <a:avLst/>
            <a:gdLst/>
            <a:ahLst/>
            <a:cxnLst/>
            <a:rect l="l" t="t" r="r" b="b"/>
            <a:pathLst>
              <a:path w="2192231" h="552663">
                <a:moveTo>
                  <a:pt x="0" y="0"/>
                </a:moveTo>
                <a:lnTo>
                  <a:pt x="2192231" y="0"/>
                </a:lnTo>
                <a:lnTo>
                  <a:pt x="2192231" y="552663"/>
                </a:lnTo>
                <a:lnTo>
                  <a:pt x="0" y="552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610416" y="2225334"/>
            <a:ext cx="5519910" cy="3679940"/>
          </a:xfrm>
          <a:custGeom>
            <a:avLst/>
            <a:gdLst/>
            <a:ahLst/>
            <a:cxnLst/>
            <a:rect l="l" t="t" r="r" b="b"/>
            <a:pathLst>
              <a:path w="5519910" h="3679940">
                <a:moveTo>
                  <a:pt x="0" y="0"/>
                </a:moveTo>
                <a:lnTo>
                  <a:pt x="5519910" y="0"/>
                </a:lnTo>
                <a:lnTo>
                  <a:pt x="5519910" y="3679940"/>
                </a:lnTo>
                <a:lnTo>
                  <a:pt x="0" y="3679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9211" y="2225334"/>
            <a:ext cx="5519910" cy="3679940"/>
          </a:xfrm>
          <a:custGeom>
            <a:avLst/>
            <a:gdLst/>
            <a:ahLst/>
            <a:cxnLst/>
            <a:rect l="l" t="t" r="r" b="b"/>
            <a:pathLst>
              <a:path w="5519910" h="3679940">
                <a:moveTo>
                  <a:pt x="0" y="0"/>
                </a:moveTo>
                <a:lnTo>
                  <a:pt x="5519909" y="0"/>
                </a:lnTo>
                <a:lnTo>
                  <a:pt x="5519909" y="3679940"/>
                </a:lnTo>
                <a:lnTo>
                  <a:pt x="0" y="36799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9120" y="2213939"/>
            <a:ext cx="5540465" cy="3691335"/>
          </a:xfrm>
          <a:custGeom>
            <a:avLst/>
            <a:gdLst/>
            <a:ahLst/>
            <a:cxnLst/>
            <a:rect l="l" t="t" r="r" b="b"/>
            <a:pathLst>
              <a:path w="5540465" h="3691335">
                <a:moveTo>
                  <a:pt x="0" y="0"/>
                </a:moveTo>
                <a:lnTo>
                  <a:pt x="5540465" y="0"/>
                </a:lnTo>
                <a:lnTo>
                  <a:pt x="5540465" y="3691335"/>
                </a:lnTo>
                <a:lnTo>
                  <a:pt x="0" y="36913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66887" y="9064264"/>
            <a:ext cx="4493706" cy="1424227"/>
          </a:xfrm>
          <a:custGeom>
            <a:avLst/>
            <a:gdLst/>
            <a:ahLst/>
            <a:cxnLst/>
            <a:rect l="l" t="t" r="r" b="b"/>
            <a:pathLst>
              <a:path w="4493706" h="1424227">
                <a:moveTo>
                  <a:pt x="0" y="0"/>
                </a:moveTo>
                <a:lnTo>
                  <a:pt x="4493706" y="0"/>
                </a:lnTo>
                <a:lnTo>
                  <a:pt x="4493706" y="1424228"/>
                </a:lnTo>
                <a:lnTo>
                  <a:pt x="0" y="142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2464" t="-304857" r="-82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6646294"/>
            <a:ext cx="4520868" cy="208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CF00"/>
                </a:solidFill>
                <a:latin typeface="Merriweather"/>
                <a:ea typeface="Merriweather"/>
                <a:cs typeface="Merriweather"/>
                <a:sym typeface="Merriweather"/>
              </a:rPr>
              <a:t>Exclusive events &amp; experiences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FFCF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83566" y="6646294"/>
            <a:ext cx="4520868" cy="208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CF00"/>
                </a:solidFill>
                <a:latin typeface="Merriweather"/>
                <a:ea typeface="Merriweather"/>
                <a:cs typeface="Merriweather"/>
                <a:sym typeface="Merriweather"/>
              </a:rPr>
              <a:t>Dynamic, diverse network 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FFCF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109937" y="6646294"/>
            <a:ext cx="4520868" cy="208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CF00"/>
                </a:solidFill>
                <a:latin typeface="Merriweather"/>
                <a:ea typeface="Merriweather"/>
                <a:cs typeface="Merriweather"/>
                <a:sym typeface="Merriweather"/>
              </a:rPr>
              <a:t>Members-only resources 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FFCF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6724" y="563561"/>
            <a:ext cx="2646462" cy="8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7ADFF4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Benefits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62455" y="9210675"/>
            <a:ext cx="526330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Learn more at </a:t>
            </a:r>
            <a:r>
              <a:rPr lang="en-US" sz="2499" b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mdrt.org/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member-benefits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A person in a suit and tie  Description automatically generated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F785312F26E499398841F7FA5FA29" ma:contentTypeVersion="13" ma:contentTypeDescription="Create a new document." ma:contentTypeScope="" ma:versionID="970fcdaf975bad73c229b39417254e44">
  <xsd:schema xmlns:xsd="http://www.w3.org/2001/XMLSchema" xmlns:xs="http://www.w3.org/2001/XMLSchema" xmlns:p="http://schemas.microsoft.com/office/2006/metadata/properties" xmlns:ns2="86f22ce0-1741-4034-b9e4-f0aeca96b433" xmlns:ns3="6df36b22-3fb4-40bc-9f32-42013664c560" targetNamespace="http://schemas.microsoft.com/office/2006/metadata/properties" ma:root="true" ma:fieldsID="56efebf529896e7a36fbd87e5d04f618" ns2:_="" ns3:_="">
    <xsd:import namespace="86f22ce0-1741-4034-b9e4-f0aeca96b433"/>
    <xsd:import namespace="6df36b22-3fb4-40bc-9f32-42013664c5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22ce0-1741-4034-b9e4-f0aeca96b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4aef54e-38b7-40bf-b468-f8369c82b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36b22-3fb4-40bc-9f32-42013664c5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4273c1-76a9-41f9-8cd9-99c05388a98f}" ma:internalName="TaxCatchAll" ma:showField="CatchAllData" ma:web="6df36b22-3fb4-40bc-9f32-42013664c5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f36b22-3fb4-40bc-9f32-42013664c560" xsi:nil="true"/>
    <lcf76f155ced4ddcb4097134ff3c332f xmlns="86f22ce0-1741-4034-b9e4-f0aeca96b4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F9154F-416B-4C78-A244-09D9390880DD}"/>
</file>

<file path=customXml/itemProps2.xml><?xml version="1.0" encoding="utf-8"?>
<ds:datastoreItem xmlns:ds="http://schemas.openxmlformats.org/officeDocument/2006/customXml" ds:itemID="{A6B7F6A3-8381-44BB-AA6D-323F762A388A}"/>
</file>

<file path=customXml/itemProps3.xml><?xml version="1.0" encoding="utf-8"?>
<ds:datastoreItem xmlns:ds="http://schemas.openxmlformats.org/officeDocument/2006/customXml" ds:itemID="{81DFD7DF-F469-48DA-915F-95920F1D6E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Custom</PresentationFormat>
  <Paragraphs>22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Merriweather</vt:lpstr>
      <vt:lpstr>Merriweather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US and Canada Presentation</dc:title>
  <cp:lastModifiedBy>Elaine Meyer</cp:lastModifiedBy>
  <cp:revision>1</cp:revision>
  <dcterms:created xsi:type="dcterms:W3CDTF">2006-08-16T00:00:00Z</dcterms:created>
  <dcterms:modified xsi:type="dcterms:W3CDTF">2025-11-25T22:03:21Z</dcterms:modified>
  <dc:identifier>DAG5vd-NFHw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0x01010014BF785312F26E499398841F7FA5FA29</vt:lpwstr>
  </property>
</Properties>
</file>